
<file path=[Content_Types].xml><?xml version="1.0" encoding="utf-8"?>
<Types xmlns="http://schemas.openxmlformats.org/package/2006/content-types">
  <Default Extension="png" ContentType="image/png"/>
  <Default Extension="wmf" ContentType="image/x-wmf"/>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263" r:id="rId2"/>
    <p:sldId id="340" r:id="rId3"/>
    <p:sldId id="383" r:id="rId4"/>
    <p:sldId id="384" r:id="rId5"/>
    <p:sldId id="385" r:id="rId6"/>
    <p:sldId id="386" r:id="rId7"/>
  </p:sldIdLst>
  <p:sldSz cx="9144000" cy="5143500" type="screen16x9"/>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37" autoAdjust="0"/>
    <p:restoredTop sz="65978" autoAdjust="0"/>
  </p:normalViewPr>
  <p:slideViewPr>
    <p:cSldViewPr snapToGrid="0" snapToObjects="1">
      <p:cViewPr varScale="1">
        <p:scale>
          <a:sx n="63" d="100"/>
          <a:sy n="63" d="100"/>
        </p:scale>
        <p:origin x="-1452" y="-96"/>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4" d="100"/>
          <a:sy n="74" d="100"/>
        </p:scale>
        <p:origin x="292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C4ED75B-8A5A-FD44-9880-573D936C7147}" type="datetimeFigureOut">
              <a:rPr lang="en-US" smtClean="0"/>
              <a:pPr/>
              <a:t>11/15/2016</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90FD6BD9-1CF7-F24C-93F0-DF8569BD2DB8}" type="slidenum">
              <a:rPr lang="en-US" smtClean="0"/>
              <a:pPr/>
              <a:t>‹#›</a:t>
            </a:fld>
            <a:endParaRPr lang="en-US" dirty="0"/>
          </a:p>
        </p:txBody>
      </p:sp>
    </p:spTree>
    <p:extLst>
      <p:ext uri="{BB962C8B-B14F-4D97-AF65-F5344CB8AC3E}">
        <p14:creationId xmlns:p14="http://schemas.microsoft.com/office/powerpoint/2010/main" val="4724082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DC9D4759-473F-5C47-A16C-211E5599F4A9}" type="datetimeFigureOut">
              <a:rPr lang="en-US" smtClean="0"/>
              <a:pPr/>
              <a:t>11/15/2016</a:t>
            </a:fld>
            <a:endParaRPr lang="en-US" dirty="0"/>
          </a:p>
        </p:txBody>
      </p:sp>
      <p:sp>
        <p:nvSpPr>
          <p:cNvPr id="4" name="Slide Image Placeholder 3"/>
          <p:cNvSpPr>
            <a:spLocks noGrp="1" noRot="1" noChangeAspect="1"/>
          </p:cNvSpPr>
          <p:nvPr>
            <p:ph type="sldImg" idx="2"/>
          </p:nvPr>
        </p:nvSpPr>
        <p:spPr>
          <a:xfrm>
            <a:off x="422275" y="704850"/>
            <a:ext cx="6257925"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CB0929F6-E0D9-B44A-9A3A-69CDCA1B6048}" type="slidenum">
              <a:rPr lang="en-US" smtClean="0"/>
              <a:pPr/>
              <a:t>‹#›</a:t>
            </a:fld>
            <a:endParaRPr lang="en-US" dirty="0"/>
          </a:p>
        </p:txBody>
      </p:sp>
    </p:spTree>
    <p:extLst>
      <p:ext uri="{BB962C8B-B14F-4D97-AF65-F5344CB8AC3E}">
        <p14:creationId xmlns:p14="http://schemas.microsoft.com/office/powerpoint/2010/main" val="146141112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Organizations are using a diverse set of workloads. Optimizing each workload is a challenge for the data center. To meet this challenge, Intel has developed a number of different processor lines that meet the compute needs for these diverse server workloads and maximize performance and ROI.</a:t>
            </a:r>
          </a:p>
          <a:p>
            <a:endParaRPr lang="en-US" dirty="0"/>
          </a:p>
          <a:p>
            <a:r>
              <a:rPr lang="en-US" dirty="0"/>
              <a:t>Workloads requirements matched to the optimal mix of CPU, memory, I/O, and advanced technology built into the latest Intel processor provide peak performance. Traditionally, customers have standardized on servers configured to meet general-purpose workloads – sacrificing workload optimization for data center standardization.</a:t>
            </a:r>
          </a:p>
          <a:p>
            <a:endParaRPr lang="en-US" dirty="0"/>
          </a:p>
          <a:p>
            <a:r>
              <a:rPr lang="en-US" dirty="0"/>
              <a:t>This standardized approach essentially allows diverse workloads to run on any server and attempts to maximize ROI by reducing the number of server configurations maintained in the data center. Adopting a workload-optimized technique when configuring servers in the data center can lower overall datacenter costs while providing several major advantages:</a:t>
            </a:r>
          </a:p>
          <a:p>
            <a:pPr marL="176679" indent="-176679">
              <a:buFont typeface="Arial" panose="020B0604020202020204" pitchFamily="34" charset="0"/>
              <a:buChar char="•"/>
            </a:pPr>
            <a:r>
              <a:rPr lang="en-US" dirty="0"/>
              <a:t>Provides servers with the best CPU, memory and I/O performance for the workload improving performance and throughput for critical application</a:t>
            </a:r>
          </a:p>
          <a:p>
            <a:pPr marL="176679" indent="-176679">
              <a:buFont typeface="Arial" panose="020B0604020202020204" pitchFamily="34" charset="0"/>
              <a:buChar char="•"/>
            </a:pPr>
            <a:r>
              <a:rPr lang="en-US" dirty="0"/>
              <a:t>Takes advantage of the advanced Intel technology built into the processor, further optimizing server performance for specific workloads</a:t>
            </a:r>
          </a:p>
          <a:p>
            <a:pPr marL="176679" indent="-176679">
              <a:buFont typeface="Arial" panose="020B0604020202020204" pitchFamily="34" charset="0"/>
              <a:buChar char="•"/>
            </a:pPr>
            <a:r>
              <a:rPr lang="en-US" dirty="0"/>
              <a:t>Orchestrates with the most advanced Data Center Infrastructure Management (DCIM),the marriage of information technology and data center facility management disciplines, to optimize overall datacenter costs and performance</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2</a:t>
            </a:fld>
            <a:endParaRPr lang="en-US" dirty="0"/>
          </a:p>
        </p:txBody>
      </p:sp>
    </p:spTree>
    <p:extLst>
      <p:ext uri="{BB962C8B-B14F-4D97-AF65-F5344CB8AC3E}">
        <p14:creationId xmlns:p14="http://schemas.microsoft.com/office/powerpoint/2010/main" val="4076014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Matching the processor to the application or workload will optimize performance of the server in the datacenter. While each environment is unique, this chart  can be used as a general guideline when selecting a processor</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pPr/>
              <a:t>3</a:t>
            </a:fld>
            <a:endParaRPr lang="en-US" dirty="0"/>
          </a:p>
        </p:txBody>
      </p:sp>
    </p:spTree>
    <p:extLst>
      <p:ext uri="{BB962C8B-B14F-4D97-AF65-F5344CB8AC3E}">
        <p14:creationId xmlns:p14="http://schemas.microsoft.com/office/powerpoint/2010/main" val="2188726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guidelines are useful to match the general capabilities of a processor to a workload category. </a:t>
            </a:r>
          </a:p>
          <a:p>
            <a:endParaRPr lang="en-US" dirty="0"/>
          </a:p>
          <a:p>
            <a:r>
              <a:rPr lang="en-US" dirty="0"/>
              <a:t>Intel has provided more specific guidelines based upon specific workload applications where Intel processors are deployed. </a:t>
            </a:r>
          </a:p>
          <a:p>
            <a:r>
              <a:rPr lang="en-US" dirty="0"/>
              <a:t>In these charts, the dark green indicates where a processor is very applicable for a workload. The lighter green indicates where a processor is applicable for the workload. If a processor is not listed for a particular workload, it is not optimal for that workload</a:t>
            </a:r>
            <a:endParaRPr lang="en-US" dirty="0" smtClean="0"/>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5401757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guidelines are useful to match the general capabilities of a processor to a workload category. </a:t>
            </a:r>
          </a:p>
          <a:p>
            <a:endParaRPr lang="en-US" dirty="0"/>
          </a:p>
          <a:p>
            <a:r>
              <a:rPr lang="en-US" dirty="0"/>
              <a:t>Intel has provided more specific guidelines based upon specific workload applications where Intel processors are deployed. </a:t>
            </a:r>
          </a:p>
          <a:p>
            <a:r>
              <a:rPr lang="en-US" dirty="0"/>
              <a:t>In these charts, the dark green indicates where a processor is very applicable for a workload. The lighter green indicates where a processor is applicable for the workload. If a processor is not listed for a particular workload, it is not optimal for that workload.</a:t>
            </a:r>
          </a:p>
          <a:p>
            <a:endParaRPr lang="en-US" dirty="0"/>
          </a:p>
          <a:p>
            <a:pPr defTabSz="471145">
              <a:defRPr/>
            </a:pPr>
            <a:r>
              <a:rPr lang="en-US" dirty="0"/>
              <a:t>E5 indicates any E5 family member processor, HCC indicates a E5 High Core Count processor is preferred, and HF indicates a E5 High Frequency processor is preferred for those workloads.</a:t>
            </a:r>
          </a:p>
          <a:p>
            <a:endParaRPr lang="en-US" dirty="0"/>
          </a:p>
        </p:txBody>
      </p:sp>
      <p:sp>
        <p:nvSpPr>
          <p:cNvPr id="4" name="Slide Number Placeholder 3"/>
          <p:cNvSpPr>
            <a:spLocks noGrp="1"/>
          </p:cNvSpPr>
          <p:nvPr>
            <p:ph type="sldNum" sz="quarter" idx="10"/>
          </p:nvPr>
        </p:nvSpPr>
        <p:spPr/>
        <p:txBody>
          <a:bodyPr/>
          <a:lstStyle/>
          <a:p>
            <a:fld id="{CB0929F6-E0D9-B44A-9A3A-69CDCA1B6048}"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118505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Customers select the best datacenter solution based on many factors, including the business case, the workload characteristics, the scale of the problem, which application software is being used, and planning for future growth to maximize the return on their data center investment. You need to help your customers add one more important factor in their datacenter decisions – move away from servers configured for general computing and adopting a workload-optimized model that leverages the performance features and characteristics of specific Intel Server processors to maximize their TCO and ROI.</a:t>
            </a:r>
          </a:p>
        </p:txBody>
      </p:sp>
      <p:sp>
        <p:nvSpPr>
          <p:cNvPr id="4" name="Slide Number Placeholder 3"/>
          <p:cNvSpPr>
            <a:spLocks noGrp="1"/>
          </p:cNvSpPr>
          <p:nvPr>
            <p:ph type="sldNum" sz="quarter" idx="10"/>
          </p:nvPr>
        </p:nvSpPr>
        <p:spPr/>
        <p:txBody>
          <a:bodyPr/>
          <a:lstStyle/>
          <a:p>
            <a:fld id="{CB0929F6-E0D9-B44A-9A3A-69CDCA1B6048}"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032840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83800" y="1021387"/>
            <a:ext cx="8241555" cy="2266929"/>
          </a:xfrm>
        </p:spPr>
        <p:txBody>
          <a:bodyPr>
            <a:normAutofit/>
          </a:bodyPr>
          <a:lstStyle>
            <a:lvl1pPr algn="l">
              <a:defRPr sz="4400">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483801" y="3412937"/>
            <a:ext cx="6567153" cy="816163"/>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cxnSp>
        <p:nvCxnSpPr>
          <p:cNvPr id="9" name="Straight Connector 8"/>
          <p:cNvCxnSpPr/>
          <p:nvPr userDrawn="1"/>
        </p:nvCxnSpPr>
        <p:spPr>
          <a:xfrm>
            <a:off x="554182" y="381000"/>
            <a:ext cx="8171172"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white.wm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black">
          <a:xfrm>
            <a:off x="7763256" y="4581144"/>
            <a:ext cx="977488" cy="210312"/>
          </a:xfrm>
          <a:prstGeom prst="rect">
            <a:avLst/>
          </a:prstGeom>
        </p:spPr>
      </p:pic>
    </p:spTree>
    <p:extLst>
      <p:ext uri="{BB962C8B-B14F-4D97-AF65-F5344CB8AC3E}">
        <p14:creationId xmlns:p14="http://schemas.microsoft.com/office/powerpoint/2010/main" val="3635446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77753"/>
            <a:ext cx="8229600" cy="891540"/>
          </a:xfrm>
        </p:spPr>
        <p:txBody>
          <a:bodyPr>
            <a:normAutofit/>
          </a:bodyPr>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457200" y="1749137"/>
            <a:ext cx="8229600" cy="2810849"/>
          </a:xfrm>
        </p:spPr>
        <p:txBody>
          <a:bodyPr/>
          <a:lstStyle>
            <a:lvl1pPr marL="230188" indent="-230188">
              <a:defRPr/>
            </a:lvl1pPr>
            <a:lvl2pPr marL="569913" indent="-285750">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7" name="Straight Connector 6"/>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38853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58637"/>
            <a:ext cx="4038600" cy="3035986"/>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51197262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58637"/>
            <a:ext cx="4038600" cy="3035986"/>
          </a:xfrm>
        </p:spPr>
        <p:txBody>
          <a:bodyPr>
            <a:normAutofit/>
          </a:bodyPr>
          <a:lstStyle>
            <a:lvl1pPr marL="0" indent="0">
              <a:buFontTx/>
              <a:buNone/>
              <a:defRPr sz="2000" b="0" i="0">
                <a:latin typeface="Theinhardt Medium"/>
                <a:cs typeface="Theinhardt Medium"/>
              </a:defRPr>
            </a:lvl1pPr>
            <a:lvl2pPr marL="457200" indent="-225425">
              <a:buFont typeface="Arial"/>
              <a:buChar char="•"/>
              <a:defRPr sz="1800"/>
            </a:lvl2pPr>
            <a:lvl3pPr marL="796925" indent="-223838">
              <a:buFont typeface="Lucida Grande"/>
              <a:buChar char="­"/>
              <a:defRPr sz="1600"/>
            </a:lvl3pPr>
            <a:lvl4pPr marL="1028700" indent="-231775">
              <a:buFont typeface="Arial"/>
              <a:buChar char="•"/>
              <a:defRPr sz="1400"/>
            </a:lvl4pPr>
            <a:lvl5pPr marL="1254125" indent="-225425">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18156267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9" name="Picture 8"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3323746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5" name="Straight Connector 4"/>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7" name="Picture 6"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4218811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09318" y="923366"/>
            <a:ext cx="4216036" cy="700737"/>
          </a:xfrm>
        </p:spPr>
        <p:txBody>
          <a:bodyPr anchor="t">
            <a:noAutofit/>
          </a:bodyPr>
          <a:lstStyle>
            <a:lvl1pPr algn="l">
              <a:defRPr sz="2400" b="1"/>
            </a:lvl1pPr>
          </a:lstStyle>
          <a:p>
            <a:r>
              <a:rPr lang="en-US" smtClean="0"/>
              <a:t>Click to edit Master title style</a:t>
            </a:r>
            <a:endParaRPr lang="en-US"/>
          </a:p>
        </p:txBody>
      </p:sp>
      <p:sp>
        <p:nvSpPr>
          <p:cNvPr id="3" name="Picture Placeholder 2"/>
          <p:cNvSpPr>
            <a:spLocks noGrp="1"/>
          </p:cNvSpPr>
          <p:nvPr>
            <p:ph type="pic" idx="1"/>
          </p:nvPr>
        </p:nvSpPr>
        <p:spPr>
          <a:xfrm>
            <a:off x="554182" y="1031081"/>
            <a:ext cx="3794606"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09318" y="1661114"/>
            <a:ext cx="4216036" cy="245606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8" name="Straight Connector 7"/>
          <p:cNvCxnSpPr/>
          <p:nvPr userDrawn="1"/>
        </p:nvCxnSpPr>
        <p:spPr>
          <a:xfrm>
            <a:off x="554182" y="381000"/>
            <a:ext cx="8171172" cy="0"/>
          </a:xfrm>
          <a:prstGeom prst="line">
            <a:avLst/>
          </a:prstGeom>
          <a:ln>
            <a:solidFill>
              <a:schemeClr val="tx1">
                <a:lumMod val="95000"/>
                <a:lumOff val="5000"/>
              </a:schemeClr>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rrow_logo_black.wmf"/>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7765234" y="4584539"/>
            <a:ext cx="960120" cy="210312"/>
          </a:xfrm>
          <a:prstGeom prst="rect">
            <a:avLst/>
          </a:prstGeom>
        </p:spPr>
      </p:pic>
    </p:spTree>
    <p:extLst>
      <p:ext uri="{BB962C8B-B14F-4D97-AF65-F5344CB8AC3E}">
        <p14:creationId xmlns:p14="http://schemas.microsoft.com/office/powerpoint/2010/main" val="2330440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75408"/>
            <a:ext cx="8229600" cy="894774"/>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841500"/>
            <a:ext cx="8229600" cy="275312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850202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4" r:id="rId5"/>
    <p:sldLayoutId id="2147483655" r:id="rId6"/>
    <p:sldLayoutId id="2147483657" r:id="rId7"/>
  </p:sldLayoutIdLst>
  <p:timing>
    <p:tnLst>
      <p:par>
        <p:cTn id="1" dur="indefinite" restart="never" nodeType="tmRoot"/>
      </p:par>
    </p:tnLst>
  </p:timing>
  <p:hf hdr="0" ftr="0" dt="0"/>
  <p:txStyles>
    <p:titleStyle>
      <a:lvl1pPr algn="l" defTabSz="457200" rtl="0" eaLnBrk="1" latinLnBrk="0" hangingPunct="1">
        <a:spcBef>
          <a:spcPct val="0"/>
        </a:spcBef>
        <a:buNone/>
        <a:defRPr sz="2400" b="0" i="0" kern="1200">
          <a:solidFill>
            <a:schemeClr val="tx1"/>
          </a:solidFill>
          <a:latin typeface="Theinhardt Medium"/>
          <a:ea typeface="+mj-ea"/>
          <a:cs typeface="Theinhardt Medium"/>
        </a:defRPr>
      </a:lvl1pPr>
    </p:titleStyle>
    <p:bodyStyle>
      <a:lvl1pPr marL="230188" indent="-230188" algn="l" defTabSz="457200" rtl="0" eaLnBrk="1" latinLnBrk="0" hangingPunct="1">
        <a:spcBef>
          <a:spcPts val="1000"/>
        </a:spcBef>
        <a:buFont typeface="Arial"/>
        <a:buChar char="•"/>
        <a:defRPr sz="2000" b="0" i="0" kern="1200">
          <a:solidFill>
            <a:schemeClr val="tx1"/>
          </a:solidFill>
          <a:latin typeface="Theinhardt Thin"/>
          <a:ea typeface="+mn-ea"/>
          <a:cs typeface="Theinhardt Thin"/>
        </a:defRPr>
      </a:lvl1pPr>
      <a:lvl2pPr marL="742950" indent="-285750" algn="l" defTabSz="457200" rtl="0" eaLnBrk="1" latinLnBrk="0" hangingPunct="1">
        <a:spcBef>
          <a:spcPct val="20000"/>
        </a:spcBef>
        <a:buFont typeface="Arial"/>
        <a:buChar char="–"/>
        <a:defRPr sz="1800" b="0" i="0" kern="1200">
          <a:solidFill>
            <a:schemeClr val="tx1"/>
          </a:solidFill>
          <a:latin typeface="Theinhardt Thin"/>
          <a:ea typeface="+mn-ea"/>
          <a:cs typeface="Theinhardt Thin"/>
        </a:defRPr>
      </a:lvl2pPr>
      <a:lvl3pPr marL="1143000" indent="-228600" algn="l" defTabSz="457200" rtl="0" eaLnBrk="1" latinLnBrk="0" hangingPunct="1">
        <a:spcBef>
          <a:spcPct val="20000"/>
        </a:spcBef>
        <a:buFont typeface="Arial"/>
        <a:buChar char="•"/>
        <a:defRPr sz="1600" b="0" i="0" kern="1200">
          <a:solidFill>
            <a:schemeClr val="tx1"/>
          </a:solidFill>
          <a:latin typeface="Theinhardt Thin"/>
          <a:ea typeface="+mn-ea"/>
          <a:cs typeface="Theinhardt Thin"/>
        </a:defRPr>
      </a:lvl3pPr>
      <a:lvl4pPr marL="16002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4pPr>
      <a:lvl5pPr marL="2057400" indent="-228600" algn="l" defTabSz="457200" rtl="0" eaLnBrk="1" latinLnBrk="0" hangingPunct="1">
        <a:spcBef>
          <a:spcPct val="20000"/>
        </a:spcBef>
        <a:buFont typeface="Arial"/>
        <a:buChar char="»"/>
        <a:defRPr sz="1400" b="0" i="0" kern="1200">
          <a:solidFill>
            <a:schemeClr val="tx1"/>
          </a:solidFill>
          <a:latin typeface="Theinhardt Thin"/>
          <a:ea typeface="+mn-ea"/>
          <a:cs typeface="Theinhardt Thi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itle 1"/>
          <p:cNvSpPr>
            <a:spLocks noGrp="1"/>
          </p:cNvSpPr>
          <p:nvPr>
            <p:ph type="ctrTitle"/>
          </p:nvPr>
        </p:nvSpPr>
        <p:spPr>
          <a:xfrm>
            <a:off x="488731" y="1021556"/>
            <a:ext cx="8001000" cy="2266950"/>
          </a:xfrm>
        </p:spPr>
        <p:txBody>
          <a:bodyPr>
            <a:normAutofit/>
          </a:bodyPr>
          <a:lstStyle/>
          <a:p>
            <a:r>
              <a:rPr lang="en-US" sz="3200" b="1" dirty="0" smtClean="0"/>
              <a:t>Workload Optimized Silicon</a:t>
            </a:r>
            <a:endParaRPr lang="en-US" sz="3200" dirty="0">
              <a:latin typeface="Theinhardt Medium" charset="0"/>
            </a:endParaRPr>
          </a:p>
        </p:txBody>
      </p:sp>
      <p:sp>
        <p:nvSpPr>
          <p:cNvPr id="10242" name="Subtitle 2"/>
          <p:cNvSpPr>
            <a:spLocks noGrp="1"/>
          </p:cNvSpPr>
          <p:nvPr>
            <p:ph type="subTitle" idx="1"/>
          </p:nvPr>
        </p:nvSpPr>
        <p:spPr>
          <a:xfrm>
            <a:off x="488731" y="3413523"/>
            <a:ext cx="5859189" cy="815578"/>
          </a:xfrm>
        </p:spPr>
        <p:txBody>
          <a:bodyPr/>
          <a:lstStyle/>
          <a:p>
            <a:pPr eaLnBrk="1" hangingPunct="1"/>
            <a:r>
              <a:rPr lang="en-US" dirty="0" smtClean="0">
                <a:latin typeface="Theinhardt Thin" charset="0"/>
              </a:rPr>
              <a:t>2016 June 30</a:t>
            </a:r>
            <a:endParaRPr lang="en-US" dirty="0">
              <a:latin typeface="Theinhardt Thin" charset="0"/>
            </a:endParaRPr>
          </a:p>
        </p:txBody>
      </p:sp>
    </p:spTree>
    <p:extLst>
      <p:ext uri="{BB962C8B-B14F-4D97-AF65-F5344CB8AC3E}">
        <p14:creationId xmlns:p14="http://schemas.microsoft.com/office/powerpoint/2010/main" val="4090714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Silicon</a:t>
            </a:r>
            <a:endParaRPr lang="en-US" dirty="0"/>
          </a:p>
        </p:txBody>
      </p:sp>
      <p:pic>
        <p:nvPicPr>
          <p:cNvPr id="4" name="Content Placeholder 3"/>
          <p:cNvPicPr>
            <a:picLocks noGrp="1" noChangeAspect="1"/>
          </p:cNvPicPr>
          <p:nvPr>
            <p:ph idx="1"/>
          </p:nvPr>
        </p:nvPicPr>
        <p:blipFill>
          <a:blip r:embed="rId3"/>
          <a:stretch>
            <a:fillRect/>
          </a:stretch>
        </p:blipFill>
        <p:spPr>
          <a:xfrm>
            <a:off x="2589389" y="1569293"/>
            <a:ext cx="6097412" cy="2263698"/>
          </a:xfrm>
          <a:prstGeom prst="rect">
            <a:avLst/>
          </a:prstGeom>
        </p:spPr>
      </p:pic>
      <p:sp>
        <p:nvSpPr>
          <p:cNvPr id="3" name="TextBox 2"/>
          <p:cNvSpPr txBox="1"/>
          <p:nvPr/>
        </p:nvSpPr>
        <p:spPr>
          <a:xfrm>
            <a:off x="457201" y="1576894"/>
            <a:ext cx="2230244" cy="2677656"/>
          </a:xfrm>
          <a:prstGeom prst="rect">
            <a:avLst/>
          </a:prstGeom>
          <a:noFill/>
        </p:spPr>
        <p:txBody>
          <a:bodyPr wrap="square" rtlCol="0">
            <a:spAutoFit/>
          </a:bodyPr>
          <a:lstStyle/>
          <a:p>
            <a:r>
              <a:rPr lang="en-US" sz="2400" dirty="0" smtClean="0"/>
              <a:t>Cost effectively optimizing a server’s processor to the workload it performs</a:t>
            </a:r>
            <a:endParaRPr lang="en-US" sz="2400" dirty="0"/>
          </a:p>
        </p:txBody>
      </p:sp>
    </p:spTree>
    <p:extLst>
      <p:ext uri="{BB962C8B-B14F-4D97-AF65-F5344CB8AC3E}">
        <p14:creationId xmlns:p14="http://schemas.microsoft.com/office/powerpoint/2010/main" val="41186538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Benefits of Workload Optimized Silicon	</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Matching Processor to the Application/Workload </a:t>
            </a:r>
          </a:p>
          <a:p>
            <a:pPr lvl="1"/>
            <a:r>
              <a:rPr lang="en-US" dirty="0" smtClean="0"/>
              <a:t>Optimizes application/workload performance</a:t>
            </a:r>
          </a:p>
          <a:p>
            <a:pPr lvl="1"/>
            <a:r>
              <a:rPr lang="en-US" dirty="0" smtClean="0"/>
              <a:t>Can reduce the total servers needed</a:t>
            </a:r>
          </a:p>
          <a:p>
            <a:pPr lvl="1"/>
            <a:r>
              <a:rPr lang="en-US" dirty="0" smtClean="0"/>
              <a:t>Takes advantage of processor features</a:t>
            </a:r>
          </a:p>
          <a:p>
            <a:pPr lvl="1"/>
            <a:r>
              <a:rPr lang="en-US" dirty="0" smtClean="0"/>
              <a:t>Provides application/workload scale</a:t>
            </a:r>
          </a:p>
          <a:p>
            <a:pPr lvl="1"/>
            <a:r>
              <a:rPr lang="en-US" dirty="0" smtClean="0"/>
              <a:t>Optimizes TCO</a:t>
            </a:r>
          </a:p>
          <a:p>
            <a:pPr lvl="1"/>
            <a:endParaRPr lang="en-US" dirty="0"/>
          </a:p>
          <a:p>
            <a:pPr marL="0" indent="-55562">
              <a:buNone/>
            </a:pPr>
            <a:r>
              <a:rPr lang="en-US" dirty="0" smtClean="0"/>
              <a:t>Intel Provides Guidelines to Match Workloads to Intel E7 and E5 Family processors</a:t>
            </a:r>
          </a:p>
          <a:p>
            <a:pPr lvl="1"/>
            <a:endParaRPr lang="en-US" dirty="0"/>
          </a:p>
        </p:txBody>
      </p:sp>
      <p:pic>
        <p:nvPicPr>
          <p:cNvPr id="4" name="Picture 3"/>
          <p:cNvPicPr>
            <a:picLocks noChangeAspect="1"/>
          </p:cNvPicPr>
          <p:nvPr/>
        </p:nvPicPr>
        <p:blipFill>
          <a:blip r:embed="rId3"/>
          <a:stretch>
            <a:fillRect/>
          </a:stretch>
        </p:blipFill>
        <p:spPr>
          <a:xfrm>
            <a:off x="5882753" y="1749137"/>
            <a:ext cx="2621507" cy="1877731"/>
          </a:xfrm>
          <a:prstGeom prst="rect">
            <a:avLst/>
          </a:prstGeom>
        </p:spPr>
      </p:pic>
    </p:spTree>
    <p:extLst>
      <p:ext uri="{BB962C8B-B14F-4D97-AF65-F5344CB8AC3E}">
        <p14:creationId xmlns:p14="http://schemas.microsoft.com/office/powerpoint/2010/main" val="1833873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for E7 Processor Family</a:t>
            </a:r>
            <a:endParaRPr lang="en-US" dirty="0"/>
          </a:p>
        </p:txBody>
      </p:sp>
      <p:pic>
        <p:nvPicPr>
          <p:cNvPr id="4" name="Content Placeholder 3"/>
          <p:cNvPicPr>
            <a:picLocks noGrp="1" noChangeAspect="1"/>
          </p:cNvPicPr>
          <p:nvPr>
            <p:ph idx="1"/>
          </p:nvPr>
        </p:nvPicPr>
        <p:blipFill>
          <a:blip r:embed="rId3"/>
          <a:stretch>
            <a:fillRect/>
          </a:stretch>
        </p:blipFill>
        <p:spPr>
          <a:xfrm>
            <a:off x="2407130" y="4456495"/>
            <a:ext cx="2792250" cy="212667"/>
          </a:xfrm>
          <a:prstGeom prst="rect">
            <a:avLst/>
          </a:prstGeom>
        </p:spPr>
      </p:pic>
      <p:pic>
        <p:nvPicPr>
          <p:cNvPr id="5" name="Picture 4"/>
          <p:cNvPicPr>
            <a:picLocks noChangeAspect="1"/>
          </p:cNvPicPr>
          <p:nvPr/>
        </p:nvPicPr>
        <p:blipFill>
          <a:blip r:embed="rId4"/>
          <a:stretch>
            <a:fillRect/>
          </a:stretch>
        </p:blipFill>
        <p:spPr>
          <a:xfrm>
            <a:off x="2407130" y="1418729"/>
            <a:ext cx="5823760" cy="2700040"/>
          </a:xfrm>
          <a:prstGeom prst="rect">
            <a:avLst/>
          </a:prstGeom>
        </p:spPr>
      </p:pic>
      <p:pic>
        <p:nvPicPr>
          <p:cNvPr id="6" name="Picture 5"/>
          <p:cNvPicPr>
            <a:picLocks noChangeAspect="1"/>
          </p:cNvPicPr>
          <p:nvPr/>
        </p:nvPicPr>
        <p:blipFill>
          <a:blip r:embed="rId5"/>
          <a:stretch>
            <a:fillRect/>
          </a:stretch>
        </p:blipFill>
        <p:spPr>
          <a:xfrm>
            <a:off x="2407130" y="4186132"/>
            <a:ext cx="1663875" cy="203000"/>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4031" y="2069436"/>
            <a:ext cx="1188720" cy="1254567"/>
          </a:xfrm>
          <a:prstGeom prst="rect">
            <a:avLst/>
          </a:prstGeom>
        </p:spPr>
      </p:pic>
    </p:spTree>
    <p:extLst>
      <p:ext uri="{BB962C8B-B14F-4D97-AF65-F5344CB8AC3E}">
        <p14:creationId xmlns:p14="http://schemas.microsoft.com/office/powerpoint/2010/main" val="1748006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Workloads for Intel Processor E5 Family</a:t>
            </a:r>
            <a:endParaRPr lang="en-US" dirty="0"/>
          </a:p>
        </p:txBody>
      </p:sp>
      <p:pic>
        <p:nvPicPr>
          <p:cNvPr id="12" name="Content Placeholder 1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4782" y="1294164"/>
            <a:ext cx="8809525" cy="3183411"/>
          </a:xfrm>
          <a:prstGeom prst="rect">
            <a:avLst/>
          </a:prstGeom>
        </p:spPr>
      </p:pic>
      <p:pic>
        <p:nvPicPr>
          <p:cNvPr id="16" name="Picture 15"/>
          <p:cNvPicPr>
            <a:picLocks noChangeAspect="1"/>
          </p:cNvPicPr>
          <p:nvPr/>
        </p:nvPicPr>
        <p:blipFill>
          <a:blip r:embed="rId4"/>
          <a:stretch>
            <a:fillRect/>
          </a:stretch>
        </p:blipFill>
        <p:spPr>
          <a:xfrm>
            <a:off x="114782" y="4752704"/>
            <a:ext cx="2792250" cy="212667"/>
          </a:xfrm>
          <a:prstGeom prst="rect">
            <a:avLst/>
          </a:prstGeom>
        </p:spPr>
      </p:pic>
      <p:pic>
        <p:nvPicPr>
          <p:cNvPr id="17" name="Picture 16"/>
          <p:cNvPicPr>
            <a:picLocks noChangeAspect="1"/>
          </p:cNvPicPr>
          <p:nvPr/>
        </p:nvPicPr>
        <p:blipFill>
          <a:blip r:embed="rId5"/>
          <a:stretch>
            <a:fillRect/>
          </a:stretch>
        </p:blipFill>
        <p:spPr>
          <a:xfrm>
            <a:off x="114782" y="4477575"/>
            <a:ext cx="5431501" cy="212667"/>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61080" y="3026297"/>
            <a:ext cx="1005840" cy="1172370"/>
          </a:xfrm>
          <a:prstGeom prst="rect">
            <a:avLst/>
          </a:prstGeom>
        </p:spPr>
      </p:pic>
    </p:spTree>
    <p:extLst>
      <p:ext uri="{BB962C8B-B14F-4D97-AF65-F5344CB8AC3E}">
        <p14:creationId xmlns:p14="http://schemas.microsoft.com/office/powerpoint/2010/main" val="1600280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Workload Optimized Silicon Summary</a:t>
            </a:r>
            <a:endParaRPr lang="en-US" dirty="0"/>
          </a:p>
        </p:txBody>
      </p:sp>
      <p:sp>
        <p:nvSpPr>
          <p:cNvPr id="3" name="Content Placeholder 2"/>
          <p:cNvSpPr>
            <a:spLocks noGrp="1"/>
          </p:cNvSpPr>
          <p:nvPr>
            <p:ph idx="1"/>
          </p:nvPr>
        </p:nvSpPr>
        <p:spPr/>
        <p:txBody>
          <a:bodyPr>
            <a:normAutofit/>
          </a:bodyPr>
          <a:lstStyle/>
          <a:p>
            <a:pPr marL="0" indent="0">
              <a:buNone/>
            </a:pPr>
            <a:r>
              <a:rPr lang="en-US" sz="2200" dirty="0" smtClean="0"/>
              <a:t>Helping your customers move to a workload-optimize server configurations provides:</a:t>
            </a:r>
          </a:p>
          <a:p>
            <a:pPr lvl="1"/>
            <a:r>
              <a:rPr lang="en-US" sz="1900" dirty="0" smtClean="0"/>
              <a:t>Servers configured to workload, not general purpose computing</a:t>
            </a:r>
          </a:p>
          <a:p>
            <a:pPr lvl="1"/>
            <a:r>
              <a:rPr lang="en-US" sz="1900" dirty="0" smtClean="0"/>
              <a:t>Takes advantage of performance features and characteristics of Intel processors</a:t>
            </a:r>
          </a:p>
          <a:p>
            <a:pPr lvl="1"/>
            <a:r>
              <a:rPr lang="en-US" sz="1900" dirty="0" smtClean="0"/>
              <a:t>Maximizes total cost of ownership</a:t>
            </a:r>
          </a:p>
          <a:p>
            <a:pPr lvl="1"/>
            <a:r>
              <a:rPr lang="en-US" sz="1900" dirty="0" smtClean="0"/>
              <a:t>Maximizes return on investment</a:t>
            </a:r>
          </a:p>
          <a:p>
            <a:endParaRPr lang="en-US" dirty="0" smtClean="0"/>
          </a:p>
          <a:p>
            <a:pPr marL="0" indent="0">
              <a:buNone/>
            </a:pPr>
            <a:endParaRPr lang="en-US" dirty="0"/>
          </a:p>
          <a:p>
            <a:pPr lvl="1"/>
            <a:endParaRPr lang="en-US" dirty="0" smtClean="0"/>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1406" y="545454"/>
            <a:ext cx="1470509" cy="1203683"/>
          </a:xfrm>
          <a:prstGeom prst="rect">
            <a:avLst/>
          </a:prstGeom>
        </p:spPr>
      </p:pic>
    </p:spTree>
    <p:extLst>
      <p:ext uri="{BB962C8B-B14F-4D97-AF65-F5344CB8AC3E}">
        <p14:creationId xmlns:p14="http://schemas.microsoft.com/office/powerpoint/2010/main" val="134221004"/>
      </p:ext>
    </p:extLst>
  </p:cSld>
  <p:clrMapOvr>
    <a:masterClrMapping/>
  </p:clrMapOvr>
</p:sld>
</file>

<file path=ppt/theme/theme1.xml><?xml version="1.0" encoding="utf-8"?>
<a:theme xmlns:a="http://schemas.openxmlformats.org/drawingml/2006/main" name="arrow_template_16-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arrow_template_16-9</Template>
  <TotalTime>24531</TotalTime>
  <Words>676</Words>
  <Application>Microsoft Office PowerPoint</Application>
  <PresentationFormat>On-screen Show (16:9)</PresentationFormat>
  <Paragraphs>48</Paragraphs>
  <Slides>6</Slides>
  <Notes>5</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arrow_template_16-9</vt:lpstr>
      <vt:lpstr>Workload Optimized Silicon</vt:lpstr>
      <vt:lpstr>Workload Optimized Silicon</vt:lpstr>
      <vt:lpstr>Application Benefits of Workload Optimized Silicon </vt:lpstr>
      <vt:lpstr>Workloads for E7 Processor Family</vt:lpstr>
      <vt:lpstr>Workloads for Intel Processor E5 Family</vt:lpstr>
      <vt:lpstr>Workload Optimized Silicon 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Title of the Presentation</dc:title>
  <dc:creator>Megan Fassnacht</dc:creator>
  <cp:lastModifiedBy>Deepti Apte</cp:lastModifiedBy>
  <cp:revision>225</cp:revision>
  <cp:lastPrinted>2016-09-27T20:55:23Z</cp:lastPrinted>
  <dcterms:created xsi:type="dcterms:W3CDTF">2013-05-29T15:32:45Z</dcterms:created>
  <dcterms:modified xsi:type="dcterms:W3CDTF">2016-11-15T17:24:55Z</dcterms:modified>
</cp:coreProperties>
</file>